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1" r:id="rId4"/>
    <p:sldId id="262" r:id="rId5"/>
    <p:sldId id="263" r:id="rId6"/>
    <p:sldId id="264" r:id="rId7"/>
    <p:sldId id="273" r:id="rId8"/>
    <p:sldId id="265" r:id="rId9"/>
    <p:sldId id="266" r:id="rId10"/>
    <p:sldId id="267" r:id="rId11"/>
    <p:sldId id="272" r:id="rId12"/>
    <p:sldId id="271" r:id="rId13"/>
    <p:sldId id="260" r:id="rId14"/>
    <p:sldId id="275"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402" autoAdjust="0"/>
    <p:restoredTop sz="94660"/>
  </p:normalViewPr>
  <p:slideViewPr>
    <p:cSldViewPr>
      <p:cViewPr varScale="1">
        <p:scale>
          <a:sx n="69" d="100"/>
          <a:sy n="69" d="100"/>
        </p:scale>
        <p:origin x="-1422"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BAB1A5-042B-479F-93AC-B2083862FD79}" type="datetimeFigureOut">
              <a:rPr lang="it-IT" smtClean="0"/>
              <a:pPr/>
              <a:t>28/12/2017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21C761-4C94-45F5-92AA-45BE089B3626}" type="slidenum">
              <a:rPr lang="it-IT" smtClean="0"/>
              <a:pPr/>
              <a:t>‹N›</a:t>
            </a:fld>
            <a:endParaRPr lang="it-IT"/>
          </a:p>
        </p:txBody>
      </p:sp>
    </p:spTree>
    <p:extLst>
      <p:ext uri="{BB962C8B-B14F-4D97-AF65-F5344CB8AC3E}">
        <p14:creationId xmlns:p14="http://schemas.microsoft.com/office/powerpoint/2010/main" val="4229195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CF21C761-4C94-45F5-92AA-45BE089B3626}" type="slidenum">
              <a:rPr lang="it-IT" smtClean="0"/>
              <a:pPr/>
              <a:t>5</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CF21C761-4C94-45F5-92AA-45BE089B3626}" type="slidenum">
              <a:rPr lang="it-IT" smtClean="0"/>
              <a:pPr/>
              <a:t>11</a:t>
            </a:fld>
            <a:endParaRPr lang="it-IT"/>
          </a:p>
        </p:txBody>
      </p:sp>
    </p:spTree>
    <p:extLst>
      <p:ext uri="{BB962C8B-B14F-4D97-AF65-F5344CB8AC3E}">
        <p14:creationId xmlns:p14="http://schemas.microsoft.com/office/powerpoint/2010/main" val="1599970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7EE9312-6B58-4F67-BF63-27666B144B21}" type="datetimeFigureOut">
              <a:rPr lang="it-IT" smtClean="0"/>
              <a:pPr/>
              <a:t>28/12/2017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A14B7BF-92A7-4434-8972-8E5036AAC3C4}" type="slidenum">
              <a:rPr lang="it-IT" smtClean="0"/>
              <a:pPr/>
              <a:t>‹N›</a:t>
            </a:fld>
            <a:endParaRPr lang="it-IT"/>
          </a:p>
        </p:txBody>
      </p:sp>
    </p:spTree>
    <p:extLst>
      <p:ext uri="{BB962C8B-B14F-4D97-AF65-F5344CB8AC3E}">
        <p14:creationId xmlns:p14="http://schemas.microsoft.com/office/powerpoint/2010/main" val="3393035784"/>
      </p:ext>
    </p:extLst>
  </p:cSld>
  <p:clrMapOvr>
    <a:masterClrMapping/>
  </p:clrMapOvr>
  <p:transition>
    <p:wheel spokes="2"/>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7EE9312-6B58-4F67-BF63-27666B144B21}" type="datetimeFigureOut">
              <a:rPr lang="it-IT" smtClean="0"/>
              <a:pPr/>
              <a:t>28/12/2017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A14B7BF-92A7-4434-8972-8E5036AAC3C4}" type="slidenum">
              <a:rPr lang="it-IT" smtClean="0"/>
              <a:pPr/>
              <a:t>‹N›</a:t>
            </a:fld>
            <a:endParaRPr lang="it-IT"/>
          </a:p>
        </p:txBody>
      </p:sp>
    </p:spTree>
    <p:extLst>
      <p:ext uri="{BB962C8B-B14F-4D97-AF65-F5344CB8AC3E}">
        <p14:creationId xmlns:p14="http://schemas.microsoft.com/office/powerpoint/2010/main" val="2502556208"/>
      </p:ext>
    </p:extLst>
  </p:cSld>
  <p:clrMapOvr>
    <a:masterClrMapping/>
  </p:clrMapOvr>
  <p:transition>
    <p:wheel spokes="2"/>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27EE9312-6B58-4F67-BF63-27666B144B21}" type="datetimeFigureOut">
              <a:rPr lang="it-IT" smtClean="0"/>
              <a:pPr/>
              <a:t>28/12/2017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A14B7BF-92A7-4434-8972-8E5036AAC3C4}" type="slidenum">
              <a:rPr lang="it-IT" smtClean="0"/>
              <a:pPr/>
              <a:t>‹N›</a:t>
            </a:fld>
            <a:endParaRPr lang="it-IT"/>
          </a:p>
        </p:txBody>
      </p:sp>
    </p:spTree>
    <p:extLst>
      <p:ext uri="{BB962C8B-B14F-4D97-AF65-F5344CB8AC3E}">
        <p14:creationId xmlns:p14="http://schemas.microsoft.com/office/powerpoint/2010/main" val="2007163048"/>
      </p:ext>
    </p:extLst>
  </p:cSld>
  <p:clrMapOvr>
    <a:masterClrMapping/>
  </p:clrMapOvr>
  <p:transition>
    <p:wheel spokes="2"/>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7EE9312-6B58-4F67-BF63-27666B144B21}" type="datetimeFigureOut">
              <a:rPr lang="it-IT" smtClean="0"/>
              <a:pPr/>
              <a:t>28/12/2017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A14B7BF-92A7-4434-8972-8E5036AAC3C4}" type="slidenum">
              <a:rPr lang="it-IT" smtClean="0"/>
              <a:pPr/>
              <a:t>‹N›</a:t>
            </a:fld>
            <a:endParaRPr lang="it-IT"/>
          </a:p>
        </p:txBody>
      </p:sp>
    </p:spTree>
    <p:extLst>
      <p:ext uri="{BB962C8B-B14F-4D97-AF65-F5344CB8AC3E}">
        <p14:creationId xmlns:p14="http://schemas.microsoft.com/office/powerpoint/2010/main" val="184637373"/>
      </p:ext>
    </p:extLst>
  </p:cSld>
  <p:clrMapOvr>
    <a:masterClrMapping/>
  </p:clrMapOvr>
  <p:transition>
    <p:wheel spokes="2"/>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7EE9312-6B58-4F67-BF63-27666B144B21}" type="datetimeFigureOut">
              <a:rPr lang="it-IT" smtClean="0"/>
              <a:pPr/>
              <a:t>28/12/2017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DA14B7BF-92A7-4434-8972-8E5036AAC3C4}" type="slidenum">
              <a:rPr lang="it-IT" smtClean="0"/>
              <a:pPr/>
              <a:t>‹N›</a:t>
            </a:fld>
            <a:endParaRPr lang="it-IT"/>
          </a:p>
        </p:txBody>
      </p:sp>
    </p:spTree>
    <p:extLst>
      <p:ext uri="{BB962C8B-B14F-4D97-AF65-F5344CB8AC3E}">
        <p14:creationId xmlns:p14="http://schemas.microsoft.com/office/powerpoint/2010/main" val="3745736453"/>
      </p:ext>
    </p:extLst>
  </p:cSld>
  <p:clrMapOvr>
    <a:masterClrMapping/>
  </p:clrMapOvr>
  <p:transition>
    <p:wheel spokes="2"/>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7EE9312-6B58-4F67-BF63-27666B144B21}" type="datetimeFigureOut">
              <a:rPr lang="it-IT" smtClean="0"/>
              <a:pPr/>
              <a:t>28/12/2017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DA14B7BF-92A7-4434-8972-8E5036AAC3C4}" type="slidenum">
              <a:rPr lang="it-IT" smtClean="0"/>
              <a:pPr/>
              <a:t>‹N›</a:t>
            </a:fld>
            <a:endParaRPr lang="it-IT"/>
          </a:p>
        </p:txBody>
      </p:sp>
    </p:spTree>
    <p:extLst>
      <p:ext uri="{BB962C8B-B14F-4D97-AF65-F5344CB8AC3E}">
        <p14:creationId xmlns:p14="http://schemas.microsoft.com/office/powerpoint/2010/main" val="605652584"/>
      </p:ext>
    </p:extLst>
  </p:cSld>
  <p:clrMapOvr>
    <a:masterClrMapping/>
  </p:clrMapOvr>
  <p:transition>
    <p:wheel spokes="2"/>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7EE9312-6B58-4F67-BF63-27666B144B21}" type="datetimeFigureOut">
              <a:rPr lang="it-IT" smtClean="0"/>
              <a:pPr/>
              <a:t>28/12/2017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DA14B7BF-92A7-4434-8972-8E5036AAC3C4}" type="slidenum">
              <a:rPr lang="it-IT" smtClean="0"/>
              <a:pPr/>
              <a:t>‹N›</a:t>
            </a:fld>
            <a:endParaRPr lang="it-IT"/>
          </a:p>
        </p:txBody>
      </p:sp>
    </p:spTree>
    <p:extLst>
      <p:ext uri="{BB962C8B-B14F-4D97-AF65-F5344CB8AC3E}">
        <p14:creationId xmlns:p14="http://schemas.microsoft.com/office/powerpoint/2010/main" val="778458016"/>
      </p:ext>
    </p:extLst>
  </p:cSld>
  <p:clrMapOvr>
    <a:masterClrMapping/>
  </p:clrMapOvr>
  <p:transition>
    <p:wheel spokes="2"/>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7EE9312-6B58-4F67-BF63-27666B144B21}" type="datetimeFigureOut">
              <a:rPr lang="it-IT" smtClean="0"/>
              <a:pPr/>
              <a:t>28/12/2017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A14B7BF-92A7-4434-8972-8E5036AAC3C4}" type="slidenum">
              <a:rPr lang="it-IT" smtClean="0"/>
              <a:pPr/>
              <a:t>‹N›</a:t>
            </a:fld>
            <a:endParaRPr lang="it-IT"/>
          </a:p>
        </p:txBody>
      </p:sp>
    </p:spTree>
    <p:extLst>
      <p:ext uri="{BB962C8B-B14F-4D97-AF65-F5344CB8AC3E}">
        <p14:creationId xmlns:p14="http://schemas.microsoft.com/office/powerpoint/2010/main" val="862012189"/>
      </p:ext>
    </p:extLst>
  </p:cSld>
  <p:clrMapOvr>
    <a:masterClrMapping/>
  </p:clrMapOvr>
  <p:transition>
    <p:wheel spokes="2"/>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7EE9312-6B58-4F67-BF63-27666B144B21}" type="datetimeFigureOut">
              <a:rPr lang="it-IT" smtClean="0"/>
              <a:pPr/>
              <a:t>28/12/2017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A14B7BF-92A7-4434-8972-8E5036AAC3C4}" type="slidenum">
              <a:rPr lang="it-IT" smtClean="0"/>
              <a:pPr/>
              <a:t>‹N›</a:t>
            </a:fld>
            <a:endParaRPr lang="it-IT"/>
          </a:p>
        </p:txBody>
      </p:sp>
    </p:spTree>
    <p:extLst>
      <p:ext uri="{BB962C8B-B14F-4D97-AF65-F5344CB8AC3E}">
        <p14:creationId xmlns:p14="http://schemas.microsoft.com/office/powerpoint/2010/main" val="765182196"/>
      </p:ext>
    </p:extLst>
  </p:cSld>
  <p:clrMapOvr>
    <a:masterClrMapping/>
  </p:clrMapOvr>
  <p:transition>
    <p:wheel spokes="2"/>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7EE9312-6B58-4F67-BF63-27666B144B21}" type="datetimeFigureOut">
              <a:rPr lang="it-IT" smtClean="0"/>
              <a:pPr/>
              <a:t>28/12/2017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A14B7BF-92A7-4434-8972-8E5036AAC3C4}" type="slidenum">
              <a:rPr lang="it-IT" smtClean="0"/>
              <a:pPr/>
              <a:t>‹N›</a:t>
            </a:fld>
            <a:endParaRPr lang="it-IT"/>
          </a:p>
        </p:txBody>
      </p:sp>
    </p:spTree>
    <p:extLst>
      <p:ext uri="{BB962C8B-B14F-4D97-AF65-F5344CB8AC3E}">
        <p14:creationId xmlns:p14="http://schemas.microsoft.com/office/powerpoint/2010/main" val="837571839"/>
      </p:ext>
    </p:extLst>
  </p:cSld>
  <p:clrMapOvr>
    <a:masterClrMapping/>
  </p:clrMapOvr>
  <p:transition>
    <p:wheel spokes="2"/>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7EE9312-6B58-4F67-BF63-27666B144B21}" type="datetimeFigureOut">
              <a:rPr lang="it-IT" smtClean="0"/>
              <a:pPr/>
              <a:t>28/12/2017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A14B7BF-92A7-4434-8972-8E5036AAC3C4}" type="slidenum">
              <a:rPr lang="it-IT" smtClean="0"/>
              <a:pPr/>
              <a:t>‹N›</a:t>
            </a:fld>
            <a:endParaRPr lang="it-IT"/>
          </a:p>
        </p:txBody>
      </p:sp>
    </p:spTree>
    <p:extLst>
      <p:ext uri="{BB962C8B-B14F-4D97-AF65-F5344CB8AC3E}">
        <p14:creationId xmlns:p14="http://schemas.microsoft.com/office/powerpoint/2010/main" val="1030336512"/>
      </p:ext>
    </p:extLst>
  </p:cSld>
  <p:clrMapOvr>
    <a:masterClrMapping/>
  </p:clrMapOvr>
  <p:transition>
    <p:wheel spokes="2"/>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40000"/>
                <a:lumOff val="60000"/>
              </a:schemeClr>
            </a:gs>
            <a:gs pos="53000">
              <a:srgbClr val="D4DEFF"/>
            </a:gs>
            <a:gs pos="83000">
              <a:srgbClr val="D4DEFF"/>
            </a:gs>
            <a:gs pos="100000">
              <a:srgbClr val="96AB94"/>
            </a:gs>
          </a:gsLst>
          <a:lin ang="6000000" scaled="0"/>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EE9312-6B58-4F67-BF63-27666B144B21}" type="datetimeFigureOut">
              <a:rPr lang="it-IT" smtClean="0"/>
              <a:pPr/>
              <a:t>28/12/2017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14B7BF-92A7-4434-8972-8E5036AAC3C4}" type="slidenum">
              <a:rPr lang="it-IT" smtClean="0"/>
              <a:pPr/>
              <a:t>‹N›</a:t>
            </a:fld>
            <a:endParaRPr lang="it-IT"/>
          </a:p>
        </p:txBody>
      </p:sp>
    </p:spTree>
    <p:extLst>
      <p:ext uri="{BB962C8B-B14F-4D97-AF65-F5344CB8AC3E}">
        <p14:creationId xmlns:p14="http://schemas.microsoft.com/office/powerpoint/2010/main" val="663863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heel spokes="2"/>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51520" y="116632"/>
            <a:ext cx="8640960" cy="869206"/>
          </a:xfrm>
        </p:spPr>
        <p:txBody>
          <a:bodyPr/>
          <a:lstStyle/>
          <a:p>
            <a:r>
              <a:rPr lang="it-IT" dirty="0" smtClean="0">
                <a:solidFill>
                  <a:srgbClr val="C00000"/>
                </a:solidFill>
                <a:latin typeface="Algerian" panose="04020705040A02060702" pitchFamily="82" charset="0"/>
              </a:rPr>
              <a:t>I mercati traianei</a:t>
            </a:r>
            <a:endParaRPr lang="it-IT" dirty="0">
              <a:solidFill>
                <a:srgbClr val="C00000"/>
              </a:solidFill>
              <a:latin typeface="Algerian" panose="04020705040A02060702" pitchFamily="82" charset="0"/>
            </a:endParaRPr>
          </a:p>
        </p:txBody>
      </p:sp>
      <p:sp>
        <p:nvSpPr>
          <p:cNvPr id="3" name="Sottotitolo 2"/>
          <p:cNvSpPr>
            <a:spLocks noGrp="1"/>
          </p:cNvSpPr>
          <p:nvPr>
            <p:ph type="subTitle" idx="1"/>
          </p:nvPr>
        </p:nvSpPr>
        <p:spPr>
          <a:xfrm>
            <a:off x="971600" y="836712"/>
            <a:ext cx="7200800" cy="1608584"/>
          </a:xfrm>
        </p:spPr>
        <p:txBody>
          <a:bodyPr/>
          <a:lstStyle/>
          <a:p>
            <a:r>
              <a:rPr lang="it-IT" dirty="0" smtClean="0">
                <a:solidFill>
                  <a:schemeClr val="accent6">
                    <a:lumMod val="75000"/>
                  </a:schemeClr>
                </a:solidFill>
                <a:latin typeface="Bodoni MT Black" pitchFamily="18" charset="0"/>
              </a:rPr>
              <a:t>Visita guidata dai ragazzi della 2°E dell’istituto superiore Einaudi </a:t>
            </a:r>
            <a:endParaRPr lang="it-IT" dirty="0">
              <a:solidFill>
                <a:schemeClr val="accent6">
                  <a:lumMod val="75000"/>
                </a:schemeClr>
              </a:solidFill>
              <a:latin typeface="Bodoni MT Black" pitchFamily="18" charset="0"/>
            </a:endParaRPr>
          </a:p>
        </p:txBody>
      </p:sp>
      <p:pic>
        <p:nvPicPr>
          <p:cNvPr id="1026" name="Picture 2" descr="D:\Foto mercati traianei\WP_20170327_002.jpg"/>
          <p:cNvPicPr>
            <a:picLocks noChangeAspect="1" noChangeArrowheads="1"/>
          </p:cNvPicPr>
          <p:nvPr/>
        </p:nvPicPr>
        <p:blipFill>
          <a:blip r:embed="rId2" cstate="print"/>
          <a:srcRect/>
          <a:stretch>
            <a:fillRect/>
          </a:stretch>
        </p:blipFill>
        <p:spPr bwMode="auto">
          <a:xfrm>
            <a:off x="944880" y="2492896"/>
            <a:ext cx="7254240" cy="4071620"/>
          </a:xfrm>
          <a:prstGeom prst="rect">
            <a:avLst/>
          </a:prstGeom>
          <a:noFill/>
        </p:spPr>
      </p:pic>
    </p:spTree>
    <p:extLst>
      <p:ext uri="{BB962C8B-B14F-4D97-AF65-F5344CB8AC3E}">
        <p14:creationId xmlns:p14="http://schemas.microsoft.com/office/powerpoint/2010/main" val="4114093966"/>
      </p:ext>
    </p:extLst>
  </p:cSld>
  <p:clrMapOvr>
    <a:masterClrMapping/>
  </p:clrMapOvr>
  <p:transition advClick="0" advTm="4063">
    <p:wheel spokes="2"/>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980728"/>
            <a:ext cx="5334000" cy="535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234025" y="116632"/>
            <a:ext cx="7938375" cy="772922"/>
          </a:xfrm>
        </p:spPr>
        <p:txBody>
          <a:bodyPr>
            <a:normAutofit/>
          </a:bodyPr>
          <a:lstStyle/>
          <a:p>
            <a:r>
              <a:rPr lang="it-IT" sz="4000" dirty="0" smtClean="0">
                <a:solidFill>
                  <a:schemeClr val="accent6">
                    <a:lumMod val="75000"/>
                  </a:schemeClr>
                </a:solidFill>
                <a:latin typeface="Algerian" panose="04020705040A02060702" pitchFamily="82" charset="0"/>
              </a:rPr>
              <a:t>INDICE</a:t>
            </a:r>
            <a:endParaRPr lang="it-IT" sz="4000" dirty="0">
              <a:solidFill>
                <a:schemeClr val="accent6">
                  <a:lumMod val="75000"/>
                </a:schemeClr>
              </a:solidFill>
              <a:latin typeface="Algerian" panose="04020705040A02060702" pitchFamily="82" charset="0"/>
            </a:endParaRPr>
          </a:p>
        </p:txBody>
      </p:sp>
      <p:sp>
        <p:nvSpPr>
          <p:cNvPr id="3" name="CasellaDiTesto 2"/>
          <p:cNvSpPr txBox="1"/>
          <p:nvPr/>
        </p:nvSpPr>
        <p:spPr>
          <a:xfrm>
            <a:off x="755576" y="1772816"/>
            <a:ext cx="1368152" cy="369332"/>
          </a:xfrm>
          <a:prstGeom prst="rect">
            <a:avLst/>
          </a:prstGeom>
          <a:noFill/>
        </p:spPr>
        <p:txBody>
          <a:bodyPr wrap="square" rtlCol="0">
            <a:spAutoFit/>
          </a:bodyPr>
          <a:lstStyle/>
          <a:p>
            <a:endParaRPr lang="it-IT" dirty="0"/>
          </a:p>
        </p:txBody>
      </p:sp>
      <p:sp>
        <p:nvSpPr>
          <p:cNvPr id="4" name="CasellaDiTesto 3"/>
          <p:cNvSpPr txBox="1"/>
          <p:nvPr/>
        </p:nvSpPr>
        <p:spPr>
          <a:xfrm>
            <a:off x="234024" y="1268759"/>
            <a:ext cx="5810742" cy="3816429"/>
          </a:xfrm>
          <a:prstGeom prst="rect">
            <a:avLst/>
          </a:prstGeom>
          <a:noFill/>
        </p:spPr>
        <p:txBody>
          <a:bodyPr wrap="square" rtlCol="0">
            <a:spAutoFit/>
          </a:bodyPr>
          <a:lstStyle/>
          <a:p>
            <a:r>
              <a:rPr lang="it-IT" sz="2200" dirty="0" smtClean="0"/>
              <a:t>INTRODUZIONE </a:t>
            </a:r>
          </a:p>
          <a:p>
            <a:r>
              <a:rPr lang="it-IT" sz="2200" dirty="0" smtClean="0"/>
              <a:t>TORRE DELLE MILIZIE</a:t>
            </a:r>
          </a:p>
          <a:p>
            <a:r>
              <a:rPr lang="it-IT" sz="2200" dirty="0" smtClean="0"/>
              <a:t>TEMPIO DI VENERE GENITRICE O VINCITRICE </a:t>
            </a:r>
          </a:p>
          <a:p>
            <a:r>
              <a:rPr lang="it-IT" sz="2200" dirty="0" smtClean="0"/>
              <a:t>FORO DI NERVA</a:t>
            </a:r>
          </a:p>
          <a:p>
            <a:r>
              <a:rPr lang="it-IT" sz="2200" dirty="0" smtClean="0"/>
              <a:t>AULA GRANDE </a:t>
            </a:r>
          </a:p>
          <a:p>
            <a:r>
              <a:rPr lang="it-IT" sz="2200" dirty="0" smtClean="0"/>
              <a:t>SALA DELLE ANFORE</a:t>
            </a:r>
          </a:p>
          <a:p>
            <a:r>
              <a:rPr lang="it-IT" sz="2200" dirty="0" smtClean="0"/>
              <a:t>PLASTICO DEL FORO DI AUGUSTO</a:t>
            </a:r>
          </a:p>
          <a:p>
            <a:r>
              <a:rPr lang="it-IT" sz="2200" dirty="0" smtClean="0"/>
              <a:t>TEMPIO DELLA PACE</a:t>
            </a:r>
          </a:p>
          <a:p>
            <a:r>
              <a:rPr lang="it-IT" sz="2200" dirty="0" smtClean="0"/>
              <a:t>VIA BIBERATICA</a:t>
            </a:r>
          </a:p>
          <a:p>
            <a:r>
              <a:rPr lang="it-IT" sz="2200" dirty="0" smtClean="0"/>
              <a:t>TESTA IN MARMO DI COSTANTINO</a:t>
            </a:r>
          </a:p>
          <a:p>
            <a:r>
              <a:rPr lang="it-IT" sz="2200" dirty="0" smtClean="0"/>
              <a:t>FORO DI TRAIANO</a:t>
            </a: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9288" y="3319463"/>
            <a:ext cx="225425" cy="22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4390452"/>
      </p:ext>
    </p:extLst>
  </p:cSld>
  <p:clrMapOvr>
    <a:masterClrMapping/>
  </p:clrMapOvr>
  <p:transition advClick="0" advTm="8447">
    <p:wheel spokes="2"/>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36662" y="404664"/>
            <a:ext cx="8655818" cy="2304256"/>
          </a:xfrm>
        </p:spPr>
        <p:txBody>
          <a:bodyPr>
            <a:normAutofit lnSpcReduction="10000"/>
          </a:bodyPr>
          <a:lstStyle/>
          <a:p>
            <a:pPr marL="0" indent="0" algn="just">
              <a:spcBef>
                <a:spcPts val="0"/>
              </a:spcBef>
              <a:buNone/>
            </a:pPr>
            <a:r>
              <a:rPr lang="it-IT" sz="2300" dirty="0" smtClean="0"/>
              <a:t>Traiano </a:t>
            </a:r>
            <a:r>
              <a:rPr lang="it-IT" sz="2300" dirty="0" smtClean="0"/>
              <a:t>fece </a:t>
            </a:r>
            <a:r>
              <a:rPr lang="it-IT" sz="2300" dirty="0" smtClean="0"/>
              <a:t>costruire,</a:t>
            </a:r>
            <a:r>
              <a:rPr lang="it-IT" sz="2300" dirty="0" smtClean="0">
                <a:solidFill>
                  <a:prstClr val="black"/>
                </a:solidFill>
              </a:rPr>
              <a:t> alle </a:t>
            </a:r>
            <a:r>
              <a:rPr lang="it-IT" sz="2300" dirty="0">
                <a:solidFill>
                  <a:prstClr val="black"/>
                </a:solidFill>
              </a:rPr>
              <a:t>pendici del colle </a:t>
            </a:r>
            <a:r>
              <a:rPr lang="it-IT" sz="2300" dirty="0" smtClean="0">
                <a:solidFill>
                  <a:prstClr val="black"/>
                </a:solidFill>
              </a:rPr>
              <a:t>Quirinale, </a:t>
            </a:r>
            <a:r>
              <a:rPr lang="it-IT" sz="2300" dirty="0" smtClean="0"/>
              <a:t> </a:t>
            </a:r>
            <a:r>
              <a:rPr lang="it-IT" sz="2300" dirty="0" smtClean="0"/>
              <a:t>un </a:t>
            </a:r>
            <a:r>
              <a:rPr lang="it-IT" sz="2300" dirty="0" smtClean="0"/>
              <a:t>complesso costituito </a:t>
            </a:r>
            <a:r>
              <a:rPr lang="it-IT" sz="2300" dirty="0" smtClean="0"/>
              <a:t>da un centinaio di negozi (</a:t>
            </a:r>
            <a:r>
              <a:rPr lang="it-IT" sz="2300" i="1" dirty="0" smtClean="0"/>
              <a:t>tabernae</a:t>
            </a:r>
            <a:r>
              <a:rPr lang="it-IT" sz="2300" dirty="0" smtClean="0"/>
              <a:t>) e da vari locali distribuiti su tre piani. I mercati divennero ben presto il cuore del commercio romano: qui, infatti, avvenivano le contrattazioni sui prezzi alla vendita di vino, olio e grano. </a:t>
            </a:r>
          </a:p>
          <a:p>
            <a:pPr marL="0" indent="0" algn="just">
              <a:spcBef>
                <a:spcPts val="0"/>
              </a:spcBef>
              <a:buNone/>
            </a:pPr>
            <a:r>
              <a:rPr lang="it-IT" sz="2300" dirty="0" smtClean="0"/>
              <a:t>Oggi, </a:t>
            </a:r>
            <a:r>
              <a:rPr lang="it-IT" sz="2300" dirty="0" smtClean="0"/>
              <a:t>alcuni locali dei Mercati Traianei sono stati adibiti a stanze museali.</a:t>
            </a:r>
          </a:p>
          <a:p>
            <a:pPr marL="0" indent="0">
              <a:spcBef>
                <a:spcPts val="0"/>
              </a:spcBef>
              <a:buNone/>
            </a:pPr>
            <a:endParaRPr lang="it-IT" sz="2000" dirty="0"/>
          </a:p>
        </p:txBody>
      </p:sp>
      <p:pic>
        <p:nvPicPr>
          <p:cNvPr id="819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003" y="2949817"/>
            <a:ext cx="7605239"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5757617"/>
      </p:ext>
    </p:extLst>
  </p:cSld>
  <p:clrMapOvr>
    <a:masterClrMapping/>
  </p:clrMapOvr>
  <p:transition advClick="0" advTm="12000">
    <p:wheel spokes="2"/>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71400"/>
            <a:ext cx="8229600" cy="1143000"/>
          </a:xfrm>
        </p:spPr>
        <p:txBody>
          <a:bodyPr>
            <a:normAutofit/>
          </a:bodyPr>
          <a:lstStyle/>
          <a:p>
            <a:r>
              <a:rPr lang="it-IT" sz="4000" dirty="0" smtClean="0">
                <a:solidFill>
                  <a:schemeClr val="accent6">
                    <a:lumMod val="75000"/>
                  </a:schemeClr>
                </a:solidFill>
                <a:latin typeface="Algerian" panose="04020705040A02060702" pitchFamily="82" charset="0"/>
              </a:rPr>
              <a:t>Torre delle milizie</a:t>
            </a:r>
            <a:endParaRPr lang="it-IT" sz="4000" dirty="0">
              <a:solidFill>
                <a:schemeClr val="accent6">
                  <a:lumMod val="75000"/>
                </a:schemeClr>
              </a:solidFill>
              <a:latin typeface="Algerian" panose="04020705040A02060702" pitchFamily="82" charset="0"/>
            </a:endParaRPr>
          </a:p>
        </p:txBody>
      </p:sp>
      <p:sp>
        <p:nvSpPr>
          <p:cNvPr id="3" name="Segnaposto contenuto 2"/>
          <p:cNvSpPr>
            <a:spLocks noGrp="1"/>
          </p:cNvSpPr>
          <p:nvPr>
            <p:ph idx="1"/>
          </p:nvPr>
        </p:nvSpPr>
        <p:spPr>
          <a:xfrm>
            <a:off x="251520" y="692696"/>
            <a:ext cx="8501696" cy="2470510"/>
          </a:xfrm>
        </p:spPr>
        <p:txBody>
          <a:bodyPr>
            <a:normAutofit/>
          </a:bodyPr>
          <a:lstStyle/>
          <a:p>
            <a:pPr marL="0" indent="0" algn="just">
              <a:buNone/>
            </a:pPr>
            <a:r>
              <a:rPr lang="it-IT" sz="2200" dirty="0" smtClean="0"/>
              <a:t>La Torre delle Milizie risale al XIII secolo ed è collocata dietro i Mercati Traianei. Si tratta della più grande torre nobiliare conservatasi nella città: venne costruita dall’architetto Marchionne Aretino per la famiglia Conti ed in seguito venduta a papa Bonifacio VIII, che ne fece una piccola fortezza per la famiglia.  Nel XIV secolo fu abbattuto il terzo e ultimo piano dell’edificio, pericolante a causa di un terremoto. </a:t>
            </a:r>
          </a:p>
        </p:txBody>
      </p:sp>
      <p:pic>
        <p:nvPicPr>
          <p:cNvPr id="2051" name="Picture 3" descr="D:\Foto mercati traianei\WP_20170327_004.jpg"/>
          <p:cNvPicPr>
            <a:picLocks noChangeAspect="1" noChangeArrowheads="1"/>
          </p:cNvPicPr>
          <p:nvPr/>
        </p:nvPicPr>
        <p:blipFill>
          <a:blip r:embed="rId2" cstate="print"/>
          <a:srcRect/>
          <a:stretch>
            <a:fillRect/>
          </a:stretch>
        </p:blipFill>
        <p:spPr bwMode="auto">
          <a:xfrm>
            <a:off x="2411760" y="3163206"/>
            <a:ext cx="4443706" cy="3096344"/>
          </a:xfrm>
          <a:prstGeom prst="rect">
            <a:avLst/>
          </a:prstGeom>
          <a:noFill/>
        </p:spPr>
      </p:pic>
    </p:spTree>
    <p:extLst>
      <p:ext uri="{BB962C8B-B14F-4D97-AF65-F5344CB8AC3E}">
        <p14:creationId xmlns:p14="http://schemas.microsoft.com/office/powerpoint/2010/main" val="3886775596"/>
      </p:ext>
    </p:extLst>
  </p:cSld>
  <p:clrMapOvr>
    <a:masterClrMapping/>
  </p:clrMapOvr>
  <p:transition advClick="0" advTm="17116">
    <p:wheel spokes="2"/>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260648"/>
            <a:ext cx="8568952" cy="1008112"/>
          </a:xfrm>
        </p:spPr>
        <p:txBody>
          <a:bodyPr>
            <a:normAutofit fontScale="90000"/>
          </a:bodyPr>
          <a:lstStyle/>
          <a:p>
            <a:r>
              <a:rPr lang="it-IT" dirty="0" smtClean="0">
                <a:solidFill>
                  <a:schemeClr val="accent6">
                    <a:lumMod val="75000"/>
                  </a:schemeClr>
                </a:solidFill>
                <a:latin typeface="Algerian" panose="04020705040A02060702" pitchFamily="82" charset="0"/>
              </a:rPr>
              <a:t>Tempio di venere genitrice o vincitrice </a:t>
            </a:r>
            <a:endParaRPr lang="it-IT" dirty="0">
              <a:solidFill>
                <a:schemeClr val="accent6">
                  <a:lumMod val="75000"/>
                </a:schemeClr>
              </a:solidFill>
              <a:latin typeface="Algerian" panose="04020705040A02060702" pitchFamily="82" charset="0"/>
            </a:endParaRPr>
          </a:p>
        </p:txBody>
      </p:sp>
      <p:sp>
        <p:nvSpPr>
          <p:cNvPr id="3" name="Segnaposto contenuto 2"/>
          <p:cNvSpPr>
            <a:spLocks noGrp="1"/>
          </p:cNvSpPr>
          <p:nvPr>
            <p:ph idx="1"/>
          </p:nvPr>
        </p:nvSpPr>
        <p:spPr>
          <a:xfrm>
            <a:off x="251520" y="1455895"/>
            <a:ext cx="8568952" cy="1757081"/>
          </a:xfrm>
        </p:spPr>
        <p:txBody>
          <a:bodyPr>
            <a:normAutofit lnSpcReduction="10000"/>
          </a:bodyPr>
          <a:lstStyle/>
          <a:p>
            <a:pPr marL="0" indent="0" algn="just">
              <a:buNone/>
            </a:pPr>
            <a:r>
              <a:rPr lang="it-IT" sz="2300" dirty="0" smtClean="0"/>
              <a:t>Il </a:t>
            </a:r>
            <a:r>
              <a:rPr lang="it-IT" sz="2300" dirty="0" smtClean="0"/>
              <a:t>Tempio </a:t>
            </a:r>
            <a:r>
              <a:rPr lang="it-IT" sz="2300" dirty="0" smtClean="0"/>
              <a:t>fu fatto costruire da Cesare nel 46 a.C. in onore alla dea per la vittoria  di </a:t>
            </a:r>
            <a:r>
              <a:rPr lang="it-IT" sz="2300" dirty="0" err="1" smtClean="0"/>
              <a:t>Farsalo</a:t>
            </a:r>
            <a:r>
              <a:rPr lang="it-IT" sz="2300" dirty="0" smtClean="0"/>
              <a:t>.</a:t>
            </a:r>
          </a:p>
          <a:p>
            <a:pPr marL="0" lvl="0" indent="0" algn="just">
              <a:spcBef>
                <a:spcPts val="0"/>
              </a:spcBef>
              <a:buNone/>
            </a:pPr>
            <a:r>
              <a:rPr lang="it-IT" sz="2300" dirty="0" smtClean="0"/>
              <a:t>In </a:t>
            </a:r>
            <a:r>
              <a:rPr lang="it-IT" sz="2300" dirty="0" smtClean="0"/>
              <a:t>stile corinzio, </a:t>
            </a:r>
            <a:r>
              <a:rPr lang="it-IT" sz="2300" dirty="0" smtClean="0"/>
              <a:t>al suo interno c’era </a:t>
            </a:r>
            <a:r>
              <a:rPr lang="it-IT" sz="2300" dirty="0" smtClean="0"/>
              <a:t>una statua di Cleopatra dalla quale  Cesare aveva avuto un figlio. </a:t>
            </a:r>
            <a:r>
              <a:rPr lang="it-IT" sz="2300" dirty="0">
                <a:solidFill>
                  <a:prstClr val="black"/>
                </a:solidFill>
              </a:rPr>
              <a:t>Su alcuni </a:t>
            </a:r>
            <a:r>
              <a:rPr lang="it-IT" sz="2300" dirty="0" smtClean="0">
                <a:solidFill>
                  <a:prstClr val="black"/>
                </a:solidFill>
              </a:rPr>
              <a:t>pilastri </a:t>
            </a:r>
            <a:r>
              <a:rPr lang="it-IT" sz="2300" dirty="0">
                <a:solidFill>
                  <a:prstClr val="black"/>
                </a:solidFill>
              </a:rPr>
              <a:t>erano raffigurati degli amorini con ghirlande.</a:t>
            </a:r>
          </a:p>
          <a:p>
            <a:pPr marL="0" indent="0" algn="just">
              <a:buNone/>
            </a:pPr>
            <a:endParaRPr lang="it-IT" sz="2300" dirty="0"/>
          </a:p>
        </p:txBody>
      </p:sp>
      <p:sp>
        <p:nvSpPr>
          <p:cNvPr id="5" name="CasellaDiTesto 4"/>
          <p:cNvSpPr txBox="1"/>
          <p:nvPr/>
        </p:nvSpPr>
        <p:spPr>
          <a:xfrm>
            <a:off x="251520" y="3284984"/>
            <a:ext cx="4464496" cy="2569934"/>
          </a:xfrm>
          <a:prstGeom prst="rect">
            <a:avLst/>
          </a:prstGeom>
          <a:noFill/>
        </p:spPr>
        <p:txBody>
          <a:bodyPr wrap="square" rtlCol="0">
            <a:spAutoFit/>
          </a:bodyPr>
          <a:lstStyle/>
          <a:p>
            <a:pPr algn="just"/>
            <a:r>
              <a:rPr lang="it-IT" sz="2300" dirty="0"/>
              <a:t>Il tempio venne danneggiato </a:t>
            </a:r>
            <a:r>
              <a:rPr lang="it-IT" sz="2300" dirty="0" smtClean="0"/>
              <a:t>dall’incendio sul </a:t>
            </a:r>
            <a:r>
              <a:rPr lang="it-IT" sz="2300" dirty="0"/>
              <a:t>Campidoglio </a:t>
            </a:r>
            <a:r>
              <a:rPr lang="it-IT" sz="2300" dirty="0" smtClean="0"/>
              <a:t>nell’80 </a:t>
            </a:r>
            <a:r>
              <a:rPr lang="it-IT" sz="2300" dirty="0"/>
              <a:t>e </a:t>
            </a:r>
            <a:r>
              <a:rPr lang="it-IT" sz="2300" dirty="0" smtClean="0"/>
              <a:t>fu ricostruito </a:t>
            </a:r>
            <a:r>
              <a:rPr lang="it-IT" sz="2300" dirty="0"/>
              <a:t>sulle medesime fondazioni sotto Traiano. </a:t>
            </a:r>
            <a:r>
              <a:rPr lang="it-IT" sz="2300" dirty="0" smtClean="0"/>
              <a:t>In </a:t>
            </a:r>
            <a:r>
              <a:rPr lang="it-IT" sz="2300" dirty="0"/>
              <a:t>seguito, nel X </a:t>
            </a:r>
            <a:r>
              <a:rPr lang="it-IT" sz="2300" dirty="0" smtClean="0"/>
              <a:t>secolo, </a:t>
            </a:r>
            <a:r>
              <a:rPr lang="it-IT" sz="2300" dirty="0"/>
              <a:t>fu tolto il </a:t>
            </a:r>
            <a:r>
              <a:rPr lang="it-IT" sz="2300" dirty="0" smtClean="0"/>
              <a:t>pavimento per </a:t>
            </a:r>
            <a:r>
              <a:rPr lang="it-IT" sz="2300" dirty="0"/>
              <a:t>poter utilizzare lo spazio come </a:t>
            </a:r>
            <a:r>
              <a:rPr lang="it-IT" sz="2300" dirty="0" smtClean="0"/>
              <a:t>campo agricolo</a:t>
            </a:r>
            <a:r>
              <a:rPr lang="it-IT" sz="2300" dirty="0" smtClean="0"/>
              <a:t>.</a:t>
            </a:r>
            <a:endParaRPr lang="it-IT" sz="2300" dirty="0" smtClean="0"/>
          </a:p>
        </p:txBody>
      </p:sp>
      <p:pic>
        <p:nvPicPr>
          <p:cNvPr id="4" name="Picture 2" descr="http://www.mercatiditraiano.it/var/museicivici/storage/images/musei/mercati_di_traiano/collezioni/percorsi_per_sale/sezione_del_foro_di_cesare/decorazione_esterna_del_tempio_di_venere_genitrice/ricomposizione_parziale_di_rilievo_figurato_con_amorini_e_ghirlande/125282-7-ita-IT/ricomposizione_parziale_di_rilievo_figurato_con_amorini_e_ghirlan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3885" y="3228929"/>
            <a:ext cx="4199035" cy="2792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3662"/>
      </p:ext>
    </p:extLst>
  </p:cSld>
  <p:clrMapOvr>
    <a:masterClrMapping/>
  </p:clrMapOvr>
  <p:transition advClick="0" advTm="16913">
    <p:wheel spokes="2"/>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0"/>
            <a:ext cx="7920880" cy="980728"/>
          </a:xfrm>
        </p:spPr>
        <p:txBody>
          <a:bodyPr>
            <a:normAutofit/>
          </a:bodyPr>
          <a:lstStyle/>
          <a:p>
            <a:r>
              <a:rPr lang="it-IT" sz="4000" dirty="0" smtClean="0">
                <a:solidFill>
                  <a:schemeClr val="accent6">
                    <a:lumMod val="75000"/>
                  </a:schemeClr>
                </a:solidFill>
                <a:latin typeface="Algerian" panose="04020705040A02060702" pitchFamily="82" charset="0"/>
              </a:rPr>
              <a:t>Foro di </a:t>
            </a:r>
            <a:r>
              <a:rPr lang="it-IT" sz="4000" dirty="0" err="1" smtClean="0">
                <a:solidFill>
                  <a:schemeClr val="accent6">
                    <a:lumMod val="75000"/>
                  </a:schemeClr>
                </a:solidFill>
                <a:latin typeface="Algerian" panose="04020705040A02060702" pitchFamily="82" charset="0"/>
              </a:rPr>
              <a:t>nerva</a:t>
            </a:r>
            <a:endParaRPr lang="it-IT" sz="4000" dirty="0">
              <a:solidFill>
                <a:schemeClr val="accent6">
                  <a:lumMod val="75000"/>
                </a:schemeClr>
              </a:solidFill>
              <a:latin typeface="Algerian" panose="04020705040A02060702" pitchFamily="82" charset="0"/>
            </a:endParaRPr>
          </a:p>
        </p:txBody>
      </p:sp>
      <p:sp>
        <p:nvSpPr>
          <p:cNvPr id="3" name="Segnaposto contenuto 2"/>
          <p:cNvSpPr>
            <a:spLocks noGrp="1"/>
          </p:cNvSpPr>
          <p:nvPr>
            <p:ph idx="1"/>
          </p:nvPr>
        </p:nvSpPr>
        <p:spPr>
          <a:xfrm>
            <a:off x="395536" y="1484784"/>
            <a:ext cx="5112568" cy="4032448"/>
          </a:xfrm>
        </p:spPr>
        <p:txBody>
          <a:bodyPr>
            <a:noAutofit/>
          </a:bodyPr>
          <a:lstStyle/>
          <a:p>
            <a:pPr marL="0" indent="0" algn="just">
              <a:spcBef>
                <a:spcPts val="0"/>
              </a:spcBef>
              <a:buNone/>
            </a:pPr>
            <a:r>
              <a:rPr lang="it-IT" sz="2500" dirty="0" smtClean="0"/>
              <a:t>Il Foro di </a:t>
            </a:r>
            <a:r>
              <a:rPr lang="it-IT" sz="2500" dirty="0" err="1" smtClean="0"/>
              <a:t>Nerva</a:t>
            </a:r>
            <a:r>
              <a:rPr lang="it-IT" sz="2500" dirty="0" smtClean="0"/>
              <a:t> è stato costruito su un tratto dell’</a:t>
            </a:r>
            <a:r>
              <a:rPr lang="it-IT" sz="2500" i="1" dirty="0" err="1" smtClean="0"/>
              <a:t>Argiletum</a:t>
            </a:r>
            <a:r>
              <a:rPr lang="it-IT" sz="2500" dirty="0" smtClean="0"/>
              <a:t>, l’antico percorso che collegava il foro repubblicano con il quartiere della Suburra. </a:t>
            </a:r>
          </a:p>
          <a:p>
            <a:pPr marL="0" indent="0" algn="just">
              <a:spcBef>
                <a:spcPts val="0"/>
              </a:spcBef>
              <a:buNone/>
            </a:pPr>
            <a:r>
              <a:rPr lang="it-IT" sz="2500" dirty="0" smtClean="0"/>
              <a:t>La parte meglio conservata del foro è il muro a sud, dove si trovano le uniche due colonne ancora integre, chiamate “</a:t>
            </a:r>
            <a:r>
              <a:rPr lang="it-IT" sz="2500" dirty="0" err="1" smtClean="0"/>
              <a:t>Colonnacce</a:t>
            </a:r>
            <a:r>
              <a:rPr lang="it-IT" sz="2500" dirty="0" smtClean="0"/>
              <a:t>”. Sull’attico c’erano delle statue che personificavano le Provincie romane.</a:t>
            </a:r>
            <a:endParaRPr lang="it-IT" sz="20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1340768"/>
            <a:ext cx="2989566" cy="4484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5181259"/>
      </p:ext>
    </p:extLst>
  </p:cSld>
  <p:clrMapOvr>
    <a:masterClrMapping/>
  </p:clrMapOvr>
  <p:transition advClick="0" advTm="11702">
    <p:wheel spokes="2"/>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16632"/>
            <a:ext cx="8640960" cy="936104"/>
          </a:xfrm>
        </p:spPr>
        <p:txBody>
          <a:bodyPr>
            <a:normAutofit/>
          </a:bodyPr>
          <a:lstStyle/>
          <a:p>
            <a:r>
              <a:rPr lang="it-IT" sz="4000" dirty="0" smtClean="0">
                <a:solidFill>
                  <a:schemeClr val="accent6">
                    <a:lumMod val="75000"/>
                  </a:schemeClr>
                </a:solidFill>
                <a:latin typeface="Algerian" panose="04020705040A02060702" pitchFamily="82" charset="0"/>
              </a:rPr>
              <a:t>La grande Aula</a:t>
            </a:r>
            <a:endParaRPr lang="it-IT" sz="4000" dirty="0">
              <a:solidFill>
                <a:schemeClr val="accent6">
                  <a:lumMod val="75000"/>
                </a:schemeClr>
              </a:solidFill>
              <a:latin typeface="Algerian" panose="04020705040A02060702" pitchFamily="82" charset="0"/>
            </a:endParaRPr>
          </a:p>
        </p:txBody>
      </p:sp>
      <p:sp>
        <p:nvSpPr>
          <p:cNvPr id="3" name="Segnaposto contenuto 2"/>
          <p:cNvSpPr>
            <a:spLocks noGrp="1"/>
          </p:cNvSpPr>
          <p:nvPr>
            <p:ph idx="1"/>
          </p:nvPr>
        </p:nvSpPr>
        <p:spPr>
          <a:xfrm>
            <a:off x="287524" y="4077073"/>
            <a:ext cx="8585014" cy="2232247"/>
          </a:xfrm>
        </p:spPr>
        <p:txBody>
          <a:bodyPr>
            <a:noAutofit/>
          </a:bodyPr>
          <a:lstStyle/>
          <a:p>
            <a:pPr marL="0" indent="0" algn="just">
              <a:buNone/>
            </a:pPr>
            <a:r>
              <a:rPr lang="it-IT" sz="2300" dirty="0" smtClean="0"/>
              <a:t>Il vasto spazio centrale dell’Aula </a:t>
            </a:r>
            <a:r>
              <a:rPr lang="it-IT" sz="2300" dirty="0"/>
              <a:t>G</a:t>
            </a:r>
            <a:r>
              <a:rPr lang="it-IT" sz="2300" dirty="0" smtClean="0"/>
              <a:t>rande è fiancheggiato da ambienti coperti da volte a botte. Sul lato occidentale, gli ambienti del piano terra poggiano su un piano inferiore di </a:t>
            </a:r>
            <a:r>
              <a:rPr lang="it-IT" sz="2300" i="1" dirty="0" smtClean="0"/>
              <a:t>tabernae</a:t>
            </a:r>
            <a:r>
              <a:rPr lang="it-IT" sz="2300" dirty="0" smtClean="0"/>
              <a:t>, aperte sulla via Biberatica. Sul lato meridionale opposto all’attuale ingresso, una scalinata permette l’accesso </a:t>
            </a:r>
            <a:r>
              <a:rPr lang="it-IT" sz="2300" dirty="0" smtClean="0"/>
              <a:t>al </a:t>
            </a:r>
            <a:r>
              <a:rPr lang="it-IT" sz="2300" dirty="0" smtClean="0"/>
              <a:t>tratto centrale della via Biberatica.</a:t>
            </a:r>
          </a:p>
          <a:p>
            <a:pPr marL="0" indent="0" algn="just">
              <a:buNone/>
            </a:pPr>
            <a:r>
              <a:rPr lang="it-IT" sz="2300" dirty="0" smtClean="0"/>
              <a:t>Il pavimento è a spina di pesce.</a:t>
            </a:r>
            <a:r>
              <a:rPr lang="it-IT" sz="2000" dirty="0" smtClean="0"/>
              <a:t> </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1052736"/>
            <a:ext cx="4464496" cy="290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0903371"/>
      </p:ext>
    </p:extLst>
  </p:cSld>
  <p:clrMapOvr>
    <a:masterClrMapping/>
  </p:clrMapOvr>
  <p:transition advClick="0" advTm="14041">
    <p:wheel spokes="2"/>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16632"/>
            <a:ext cx="8568952" cy="729507"/>
          </a:xfrm>
        </p:spPr>
        <p:txBody>
          <a:bodyPr>
            <a:normAutofit/>
          </a:bodyPr>
          <a:lstStyle/>
          <a:p>
            <a:pPr>
              <a:tabLst>
                <a:tab pos="5287963" algn="l"/>
                <a:tab pos="5467350" algn="l"/>
              </a:tabLst>
            </a:pPr>
            <a:r>
              <a:rPr lang="it-IT" sz="4000" dirty="0" smtClean="0">
                <a:solidFill>
                  <a:schemeClr val="accent6">
                    <a:lumMod val="75000"/>
                  </a:schemeClr>
                </a:solidFill>
                <a:latin typeface="Algerian" panose="04020705040A02060702" pitchFamily="82" charset="0"/>
              </a:rPr>
              <a:t>Sala delle anfore </a:t>
            </a:r>
            <a:endParaRPr lang="it-IT" sz="4000" dirty="0">
              <a:solidFill>
                <a:schemeClr val="accent6">
                  <a:lumMod val="75000"/>
                </a:schemeClr>
              </a:solidFill>
              <a:latin typeface="Algerian" panose="04020705040A02060702" pitchFamily="82" charset="0"/>
            </a:endParaRPr>
          </a:p>
        </p:txBody>
      </p:sp>
      <p:sp>
        <p:nvSpPr>
          <p:cNvPr id="3" name="Segnaposto contenuto 2"/>
          <p:cNvSpPr>
            <a:spLocks noGrp="1"/>
          </p:cNvSpPr>
          <p:nvPr>
            <p:ph idx="1"/>
          </p:nvPr>
        </p:nvSpPr>
        <p:spPr>
          <a:xfrm>
            <a:off x="251520" y="4149080"/>
            <a:ext cx="8640960" cy="2376264"/>
          </a:xfrm>
        </p:spPr>
        <p:txBody>
          <a:bodyPr>
            <a:noAutofit/>
          </a:bodyPr>
          <a:lstStyle/>
          <a:p>
            <a:pPr marL="0" indent="0" algn="just">
              <a:buNone/>
            </a:pPr>
            <a:r>
              <a:rPr lang="it-IT" sz="2200" dirty="0" smtClean="0"/>
              <a:t>Vi sono esposte delle anfore  ritrovate  attaccate fra loro e capovolte. Durante l’estrazione alcune anfore si sono rotte perché  fatte di argilla impura, un materiale molto </a:t>
            </a:r>
            <a:r>
              <a:rPr lang="it-IT" sz="2200" dirty="0" smtClean="0"/>
              <a:t>fragile. </a:t>
            </a:r>
            <a:r>
              <a:rPr lang="it-IT" sz="2200" dirty="0" smtClean="0"/>
              <a:t>Le anfore hanno varie forme a seconda della merce che dovevano trasportare (ad esempio: olio, acqua, farina ...). Sulle anfore ci sono delle iscrizioni o dei bolli che segnalano la merce che contenevano. </a:t>
            </a:r>
            <a:r>
              <a:rPr lang="it-IT" sz="2200" dirty="0">
                <a:solidFill>
                  <a:prstClr val="black"/>
                </a:solidFill>
              </a:rPr>
              <a:t>Nella stanza  è presente la parte di una cisterna costruita in epoca medioevale. </a:t>
            </a:r>
            <a:endParaRPr lang="it-IT" sz="2200" dirty="0" smtClean="0"/>
          </a:p>
          <a:p>
            <a:pPr marL="0" indent="0">
              <a:buNone/>
            </a:pPr>
            <a:endParaRPr lang="it-IT" sz="2200" dirty="0" smtClean="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836712"/>
            <a:ext cx="4748534" cy="3278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8944483"/>
      </p:ext>
    </p:extLst>
  </p:cSld>
  <p:clrMapOvr>
    <a:masterClrMapping/>
  </p:clrMapOvr>
  <p:transition advClick="0" advTm="17733">
    <p:wheel spokes="2"/>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16632"/>
            <a:ext cx="8640960" cy="878022"/>
          </a:xfrm>
        </p:spPr>
        <p:txBody>
          <a:bodyPr>
            <a:normAutofit/>
          </a:bodyPr>
          <a:lstStyle/>
          <a:p>
            <a:r>
              <a:rPr lang="it-IT" sz="4000" dirty="0" smtClean="0">
                <a:solidFill>
                  <a:schemeClr val="accent6">
                    <a:lumMod val="75000"/>
                  </a:schemeClr>
                </a:solidFill>
                <a:latin typeface="Algerian" panose="04020705040A02060702" pitchFamily="82" charset="0"/>
              </a:rPr>
              <a:t>Plastico del foro di Augusto</a:t>
            </a:r>
            <a:endParaRPr lang="it-IT" sz="4000" dirty="0">
              <a:solidFill>
                <a:schemeClr val="accent6">
                  <a:lumMod val="75000"/>
                </a:schemeClr>
              </a:solidFill>
              <a:latin typeface="Algerian" panose="04020705040A02060702" pitchFamily="82" charset="0"/>
            </a:endParaRPr>
          </a:p>
        </p:txBody>
      </p:sp>
      <p:sp>
        <p:nvSpPr>
          <p:cNvPr id="3" name="Segnaposto contenuto 2"/>
          <p:cNvSpPr>
            <a:spLocks noGrp="1"/>
          </p:cNvSpPr>
          <p:nvPr>
            <p:ph idx="1"/>
          </p:nvPr>
        </p:nvSpPr>
        <p:spPr>
          <a:xfrm>
            <a:off x="210022" y="3429000"/>
            <a:ext cx="8208912" cy="3196062"/>
          </a:xfrm>
        </p:spPr>
        <p:txBody>
          <a:bodyPr>
            <a:normAutofit lnSpcReduction="10000"/>
          </a:bodyPr>
          <a:lstStyle/>
          <a:p>
            <a:pPr marL="0" indent="0" algn="just">
              <a:buNone/>
            </a:pPr>
            <a:r>
              <a:rPr lang="it-IT" sz="2200" dirty="0" smtClean="0"/>
              <a:t>Guardando il plastico dell’edificio notiamo una scalinata, alla fine della quale ci sono un altare e due fontane. Sopra all’altare ci sono due teste di leoni con gli occhi sporgenti, che avevano la funzione di gocciolatoi. Sul frontone sono rappresentati Romolo, Venere e Eros. Il tabernacolo è decorato con capitelli e cavalli alati sorretti da foglie. Ai lati dei portici son presenti delle esedre. Davanti al foro sono stati ritrovati dei resti di una quadriga con sopra un piede di bronzo. Il piede sembra quello di una figura femminile e, a giudicare dalla sua posizione, si pensa che la donna rappresentata fosse pronta a spiccare il volo in segno di vittoria</a:t>
            </a:r>
            <a:r>
              <a:rPr lang="it-IT" sz="2000" dirty="0" smtClean="0"/>
              <a:t>.</a:t>
            </a:r>
            <a:endParaRPr lang="it-IT" sz="2000"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1250" y="994654"/>
            <a:ext cx="4381500" cy="227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6796307"/>
      </p:ext>
    </p:extLst>
  </p:cSld>
  <p:clrMapOvr>
    <a:masterClrMapping/>
  </p:clrMapOvr>
  <p:transition advClick="0" advTm="21195">
    <p:wheel spokes="2"/>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normAutofit/>
          </a:bodyPr>
          <a:lstStyle/>
          <a:p>
            <a:r>
              <a:rPr lang="it-IT" sz="4000" dirty="0" smtClean="0">
                <a:solidFill>
                  <a:schemeClr val="accent6">
                    <a:lumMod val="75000"/>
                  </a:schemeClr>
                </a:solidFill>
                <a:latin typeface="Algerian" panose="04020705040A02060702" pitchFamily="82" charset="0"/>
              </a:rPr>
              <a:t>TEMPIO DELLA PACE</a:t>
            </a:r>
            <a:endParaRPr lang="it-IT" sz="4000" dirty="0">
              <a:solidFill>
                <a:schemeClr val="accent6">
                  <a:lumMod val="75000"/>
                </a:schemeClr>
              </a:solidFill>
              <a:latin typeface="Algerian" panose="04020705040A02060702" pitchFamily="82" charset="0"/>
            </a:endParaRPr>
          </a:p>
        </p:txBody>
      </p:sp>
      <p:sp>
        <p:nvSpPr>
          <p:cNvPr id="3" name="Segnaposto contenuto 2"/>
          <p:cNvSpPr>
            <a:spLocks noGrp="1"/>
          </p:cNvSpPr>
          <p:nvPr>
            <p:ph idx="1"/>
          </p:nvPr>
        </p:nvSpPr>
        <p:spPr>
          <a:xfrm>
            <a:off x="235946" y="980729"/>
            <a:ext cx="8064896" cy="2016224"/>
          </a:xfrm>
        </p:spPr>
        <p:txBody>
          <a:bodyPr>
            <a:noAutofit/>
          </a:bodyPr>
          <a:lstStyle/>
          <a:p>
            <a:pPr marL="0" indent="0">
              <a:buNone/>
            </a:pPr>
            <a:r>
              <a:rPr lang="it-IT" sz="2300" dirty="0" smtClean="0"/>
              <a:t> </a:t>
            </a:r>
            <a:r>
              <a:rPr lang="it-IT" sz="2300" dirty="0"/>
              <a:t>V</a:t>
            </a:r>
            <a:r>
              <a:rPr lang="it-IT" sz="2300" dirty="0" smtClean="0"/>
              <a:t>oluto </a:t>
            </a:r>
            <a:r>
              <a:rPr lang="it-IT" sz="2300" dirty="0" smtClean="0"/>
              <a:t>dall’imperatore Vespasiano per celebrare il trionfo sulla rivolta dei giudei nel 71d.C., fu inaugurato nel 75d.C. </a:t>
            </a:r>
            <a:r>
              <a:rPr lang="it-IT" sz="2300" dirty="0"/>
              <a:t>L</a:t>
            </a:r>
            <a:r>
              <a:rPr lang="it-IT" sz="2300" dirty="0" smtClean="0"/>
              <a:t>’edifico serviva a conservare i trofei più preziosi del bottino ottenuto con la conquista di Gerusalemme, </a:t>
            </a:r>
            <a:r>
              <a:rPr lang="it-IT" sz="2300" dirty="0" smtClean="0"/>
              <a:t>fra questi</a:t>
            </a:r>
            <a:r>
              <a:rPr lang="it-IT" sz="2300" dirty="0" smtClean="0"/>
              <a:t> </a:t>
            </a:r>
            <a:r>
              <a:rPr lang="it-IT" sz="2300" dirty="0" smtClean="0"/>
              <a:t>un candelabro a sette braccia e le trombe d’argento prese dal tempio. </a:t>
            </a:r>
            <a:endParaRPr lang="it-IT" sz="2300" dirty="0"/>
          </a:p>
        </p:txBody>
      </p:sp>
      <p:sp>
        <p:nvSpPr>
          <p:cNvPr id="5" name="CasellaDiTesto 4"/>
          <p:cNvSpPr txBox="1"/>
          <p:nvPr/>
        </p:nvSpPr>
        <p:spPr>
          <a:xfrm>
            <a:off x="323528" y="2996952"/>
            <a:ext cx="4392488" cy="2569934"/>
          </a:xfrm>
          <a:prstGeom prst="rect">
            <a:avLst/>
          </a:prstGeom>
          <a:noFill/>
        </p:spPr>
        <p:txBody>
          <a:bodyPr wrap="square" rtlCol="0">
            <a:spAutoFit/>
          </a:bodyPr>
          <a:lstStyle/>
          <a:p>
            <a:r>
              <a:rPr lang="it-IT" sz="2300" dirty="0" smtClean="0"/>
              <a:t>L’aula </a:t>
            </a:r>
            <a:r>
              <a:rPr lang="it-IT" sz="2300" dirty="0"/>
              <a:t>aveva pianta rettangolare con </a:t>
            </a:r>
            <a:r>
              <a:rPr lang="it-IT" sz="2300" dirty="0" smtClean="0"/>
              <a:t>abside</a:t>
            </a:r>
            <a:r>
              <a:rPr lang="it-IT" sz="2300" dirty="0"/>
              <a:t> </a:t>
            </a:r>
            <a:r>
              <a:rPr lang="it-IT" sz="2300" dirty="0" smtClean="0"/>
              <a:t>in cui</a:t>
            </a:r>
            <a:r>
              <a:rPr lang="it-IT" sz="2300" dirty="0" smtClean="0"/>
              <a:t> </a:t>
            </a:r>
            <a:r>
              <a:rPr lang="it-IT" sz="2300" dirty="0" smtClean="0"/>
              <a:t>trovava posto </a:t>
            </a:r>
            <a:r>
              <a:rPr lang="it-IT" sz="2300" dirty="0" smtClean="0"/>
              <a:t>l’altare</a:t>
            </a:r>
            <a:r>
              <a:rPr lang="it-IT" sz="2300" dirty="0"/>
              <a:t> </a:t>
            </a:r>
            <a:r>
              <a:rPr lang="it-IT" sz="2300" dirty="0" smtClean="0"/>
              <a:t>e dove</a:t>
            </a:r>
            <a:r>
              <a:rPr lang="it-IT" sz="2300" dirty="0" smtClean="0"/>
              <a:t> </a:t>
            </a:r>
            <a:r>
              <a:rPr lang="it-IT" sz="2300" dirty="0"/>
              <a:t>era </a:t>
            </a:r>
            <a:r>
              <a:rPr lang="it-IT" sz="2300" dirty="0" smtClean="0"/>
              <a:t>collocata </a:t>
            </a:r>
            <a:r>
              <a:rPr lang="it-IT" sz="2300" dirty="0" smtClean="0"/>
              <a:t> </a:t>
            </a:r>
            <a:r>
              <a:rPr lang="it-IT" sz="2300" dirty="0"/>
              <a:t>la statua di culto: una figura femminile seduta con un ramo di palma nella mano destra e con la mano sinistra adagiata sul grembo</a:t>
            </a:r>
            <a:r>
              <a:rPr lang="it-IT" sz="2000" dirty="0"/>
              <a:t>.</a:t>
            </a:r>
          </a:p>
        </p:txBody>
      </p:sp>
      <p:pic>
        <p:nvPicPr>
          <p:cNvPr id="2052" name="Picture 4" descr="http://www.mercatiditraiano.it/var/museicivici/storage/images/musei/mercati_di_traiano/sede/area_archeologica/tempio_della_pace/93681-4-ita-IT/tempio_della_pace_large.jpg"/>
          <p:cNvPicPr>
            <a:picLocks noChangeAspect="1" noChangeArrowheads="1"/>
          </p:cNvPicPr>
          <p:nvPr/>
        </p:nvPicPr>
        <p:blipFill rotWithShape="1">
          <a:blip r:embed="rId2">
            <a:extLst>
              <a:ext uri="{28A0092B-C50C-407E-A947-70E740481C1C}">
                <a14:useLocalDpi xmlns:a14="http://schemas.microsoft.com/office/drawing/2010/main" val="0"/>
              </a:ext>
            </a:extLst>
          </a:blip>
          <a:srcRect l="15352" r="15517"/>
          <a:stretch/>
        </p:blipFill>
        <p:spPr bwMode="auto">
          <a:xfrm>
            <a:off x="5100459" y="2871018"/>
            <a:ext cx="3792021" cy="2849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81574"/>
      </p:ext>
    </p:extLst>
  </p:cSld>
  <p:clrMapOvr>
    <a:masterClrMapping/>
  </p:clrMapOvr>
  <p:transition advClick="0" advTm="17569">
    <p:wheel spokes="2"/>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6856" y="-99392"/>
            <a:ext cx="8229600" cy="1143000"/>
          </a:xfrm>
        </p:spPr>
        <p:txBody>
          <a:bodyPr>
            <a:normAutofit/>
          </a:bodyPr>
          <a:lstStyle/>
          <a:p>
            <a:r>
              <a:rPr lang="it-IT" sz="4000" dirty="0" smtClean="0">
                <a:solidFill>
                  <a:schemeClr val="accent6">
                    <a:lumMod val="75000"/>
                  </a:schemeClr>
                </a:solidFill>
                <a:latin typeface="Algerian" panose="04020705040A02060702" pitchFamily="82" charset="0"/>
              </a:rPr>
              <a:t>Via </a:t>
            </a:r>
            <a:r>
              <a:rPr lang="it-IT" sz="4000" dirty="0" err="1" smtClean="0">
                <a:solidFill>
                  <a:schemeClr val="accent6">
                    <a:lumMod val="75000"/>
                  </a:schemeClr>
                </a:solidFill>
                <a:latin typeface="Algerian" panose="04020705040A02060702" pitchFamily="82" charset="0"/>
              </a:rPr>
              <a:t>biberatica</a:t>
            </a:r>
            <a:endParaRPr lang="it-IT" sz="4000" dirty="0">
              <a:solidFill>
                <a:schemeClr val="accent6">
                  <a:lumMod val="75000"/>
                </a:schemeClr>
              </a:solidFill>
              <a:latin typeface="Algerian" panose="04020705040A02060702" pitchFamily="82" charset="0"/>
            </a:endParaRPr>
          </a:p>
        </p:txBody>
      </p:sp>
      <p:pic>
        <p:nvPicPr>
          <p:cNvPr id="717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835696" y="908720"/>
            <a:ext cx="5400600" cy="2687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egnaposto contenuto 2"/>
          <p:cNvSpPr txBox="1">
            <a:spLocks/>
          </p:cNvSpPr>
          <p:nvPr/>
        </p:nvSpPr>
        <p:spPr>
          <a:xfrm>
            <a:off x="241400" y="3717032"/>
            <a:ext cx="8723088" cy="26414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panose="020B0604020202020204" pitchFamily="34" charset="0"/>
              <a:buNone/>
            </a:pPr>
            <a:r>
              <a:rPr lang="it-IT" sz="2400" dirty="0" smtClean="0"/>
              <a:t>È </a:t>
            </a:r>
            <a:r>
              <a:rPr lang="it-IT" sz="2400" dirty="0" smtClean="0"/>
              <a:t>un </a:t>
            </a:r>
            <a:r>
              <a:rPr lang="it-IT" sz="2400" dirty="0" smtClean="0"/>
              <a:t>esempio di strada romana, costruita su vari </a:t>
            </a:r>
            <a:r>
              <a:rPr lang="it-IT" sz="2400" dirty="0" smtClean="0"/>
              <a:t>strati</a:t>
            </a:r>
            <a:r>
              <a:rPr lang="it-IT" sz="2400" dirty="0"/>
              <a:t>,</a:t>
            </a:r>
            <a:r>
              <a:rPr lang="it-IT" sz="2400" dirty="0" smtClean="0"/>
              <a:t> </a:t>
            </a:r>
            <a:r>
              <a:rPr lang="it-IT" sz="2400" dirty="0" smtClean="0"/>
              <a:t>su cui si affacciavano delle botteghe che vendevano bevande: da </a:t>
            </a:r>
            <a:r>
              <a:rPr lang="it-IT" sz="2400" dirty="0" smtClean="0"/>
              <a:t>qui, forse</a:t>
            </a:r>
            <a:r>
              <a:rPr lang="it-IT" sz="2400" dirty="0"/>
              <a:t>,</a:t>
            </a:r>
            <a:r>
              <a:rPr lang="it-IT" sz="2400" dirty="0" smtClean="0"/>
              <a:t> </a:t>
            </a:r>
            <a:r>
              <a:rPr lang="it-IT" sz="2400" dirty="0" smtClean="0"/>
              <a:t>deriva il nome </a:t>
            </a:r>
            <a:r>
              <a:rPr lang="it-IT" sz="2400" dirty="0" smtClean="0"/>
              <a:t> </a:t>
            </a:r>
            <a:r>
              <a:rPr lang="it-IT" sz="2400" dirty="0" smtClean="0"/>
              <a:t>(dal latino </a:t>
            </a:r>
            <a:r>
              <a:rPr lang="it-IT" sz="2400" i="1" dirty="0" err="1" smtClean="0"/>
              <a:t>bibere</a:t>
            </a:r>
            <a:r>
              <a:rPr lang="it-IT" sz="2400" i="1" dirty="0" smtClean="0"/>
              <a:t> </a:t>
            </a:r>
            <a:r>
              <a:rPr lang="it-IT" sz="2400" dirty="0" smtClean="0"/>
              <a:t>che significa bere). Sul pavimento di una locanda si possono osservare dei fori praticati nel Cinquecento per piantare i pali di una staccionata che </a:t>
            </a:r>
            <a:r>
              <a:rPr lang="it-IT" sz="2400" dirty="0" smtClean="0">
                <a:solidFill>
                  <a:prstClr val="black"/>
                </a:solidFill>
              </a:rPr>
              <a:t>serviva da recinto per gli animali. Si tratta p</a:t>
            </a:r>
            <a:r>
              <a:rPr lang="it-IT" sz="2400" dirty="0" smtClean="0"/>
              <a:t>robabilmente di una stalla del Convento di S. Caterina.</a:t>
            </a:r>
          </a:p>
        </p:txBody>
      </p:sp>
    </p:spTree>
    <p:extLst>
      <p:ext uri="{BB962C8B-B14F-4D97-AF65-F5344CB8AC3E}">
        <p14:creationId xmlns:p14="http://schemas.microsoft.com/office/powerpoint/2010/main" val="3444568949"/>
      </p:ext>
    </p:extLst>
  </p:cSld>
  <p:clrMapOvr>
    <a:masterClrMapping/>
  </p:clrMapOvr>
  <p:transition advClick="0" advTm="13072">
    <p:wheel spokes="2"/>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3977" y="-90264"/>
            <a:ext cx="8229600" cy="1143000"/>
          </a:xfrm>
        </p:spPr>
        <p:txBody>
          <a:bodyPr>
            <a:normAutofit fontScale="90000"/>
          </a:bodyPr>
          <a:lstStyle/>
          <a:p>
            <a:r>
              <a:rPr lang="it-IT" dirty="0" smtClean="0">
                <a:solidFill>
                  <a:schemeClr val="accent6">
                    <a:lumMod val="75000"/>
                  </a:schemeClr>
                </a:solidFill>
                <a:latin typeface="Algerian" panose="04020705040A02060702" pitchFamily="82" charset="0"/>
              </a:rPr>
              <a:t>TESTA IN MARMO DI COSTANTINO</a:t>
            </a:r>
            <a:endParaRPr lang="it-IT" dirty="0">
              <a:solidFill>
                <a:schemeClr val="accent6">
                  <a:lumMod val="75000"/>
                </a:schemeClr>
              </a:solidFill>
              <a:latin typeface="Algerian" panose="04020705040A02060702" pitchFamily="82" charset="0"/>
            </a:endParaRPr>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113943" y="1268760"/>
            <a:ext cx="3418497" cy="4479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sellaDiTesto 3"/>
          <p:cNvSpPr txBox="1"/>
          <p:nvPr/>
        </p:nvSpPr>
        <p:spPr>
          <a:xfrm>
            <a:off x="251520" y="1055633"/>
            <a:ext cx="4752528" cy="4893647"/>
          </a:xfrm>
          <a:prstGeom prst="rect">
            <a:avLst/>
          </a:prstGeom>
          <a:noFill/>
        </p:spPr>
        <p:txBody>
          <a:bodyPr wrap="square" rtlCol="0">
            <a:spAutoFit/>
          </a:bodyPr>
          <a:lstStyle/>
          <a:p>
            <a:r>
              <a:rPr lang="it-IT" sz="2400" dirty="0" smtClean="0"/>
              <a:t>Nel 2005 fu rinvenuta la testa in marmo di Costantino, appartenuta ad una statua alta circa 2m. Essa fu trovata all’interno di un condotto fognario, probabilmente gettata in seguito al malcontento della popolazione romana, ancora in gran parte pagana e dunque insofferente alla nuova politica dell’imperatore a favore dei cristiani. La scultura rappresenterebbe l’imperatore subito dopo la battaglia di Ponte </a:t>
            </a:r>
            <a:r>
              <a:rPr lang="it-IT" sz="2400" dirty="0" err="1" smtClean="0"/>
              <a:t>Milvio</a:t>
            </a:r>
            <a:r>
              <a:rPr lang="it-IT" sz="2400" dirty="0" smtClean="0"/>
              <a:t>.</a:t>
            </a:r>
            <a:endParaRPr lang="it-IT" sz="2400" dirty="0"/>
          </a:p>
        </p:txBody>
      </p:sp>
    </p:spTree>
    <p:extLst>
      <p:ext uri="{BB962C8B-B14F-4D97-AF65-F5344CB8AC3E}">
        <p14:creationId xmlns:p14="http://schemas.microsoft.com/office/powerpoint/2010/main" val="1876749811"/>
      </p:ext>
    </p:extLst>
  </p:cSld>
  <p:clrMapOvr>
    <a:masterClrMapping/>
  </p:clrMapOvr>
  <p:transition advClick="0" advTm="11970">
    <p:wheel spokes="2"/>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71400"/>
            <a:ext cx="8229600" cy="1143000"/>
          </a:xfrm>
        </p:spPr>
        <p:txBody>
          <a:bodyPr>
            <a:normAutofit/>
          </a:bodyPr>
          <a:lstStyle/>
          <a:p>
            <a:r>
              <a:rPr lang="it-IT" sz="4000" dirty="0" smtClean="0">
                <a:solidFill>
                  <a:schemeClr val="accent6">
                    <a:lumMod val="75000"/>
                  </a:schemeClr>
                </a:solidFill>
                <a:latin typeface="Algerian" panose="04020705040A02060702" pitchFamily="82" charset="0"/>
              </a:rPr>
              <a:t>Foro di traiano</a:t>
            </a:r>
            <a:endParaRPr lang="it-IT" sz="4000" dirty="0">
              <a:solidFill>
                <a:schemeClr val="accent6">
                  <a:lumMod val="75000"/>
                </a:schemeClr>
              </a:solidFill>
              <a:latin typeface="Algerian" panose="04020705040A02060702" pitchFamily="82" charset="0"/>
            </a:endParaRPr>
          </a:p>
        </p:txBody>
      </p:sp>
      <p:sp>
        <p:nvSpPr>
          <p:cNvPr id="3" name="Segnaposto contenuto 2"/>
          <p:cNvSpPr>
            <a:spLocks noGrp="1"/>
          </p:cNvSpPr>
          <p:nvPr>
            <p:ph idx="1"/>
          </p:nvPr>
        </p:nvSpPr>
        <p:spPr>
          <a:xfrm>
            <a:off x="284524" y="4160217"/>
            <a:ext cx="8496944" cy="2221111"/>
          </a:xfrm>
        </p:spPr>
        <p:txBody>
          <a:bodyPr>
            <a:noAutofit/>
          </a:bodyPr>
          <a:lstStyle/>
          <a:p>
            <a:pPr marL="0" indent="0" algn="just">
              <a:buNone/>
            </a:pPr>
            <a:r>
              <a:rPr lang="it-IT" sz="2500" dirty="0" smtClean="0"/>
              <a:t>Il Foro di Traiano, o </a:t>
            </a:r>
            <a:r>
              <a:rPr lang="it-IT" sz="2500" i="1" dirty="0" smtClean="0"/>
              <a:t>Forum </a:t>
            </a:r>
            <a:r>
              <a:rPr lang="it-IT" sz="2500" i="1" dirty="0" err="1" smtClean="0"/>
              <a:t>Ulpium</a:t>
            </a:r>
            <a:r>
              <a:rPr lang="it-IT" sz="2500" dirty="0" smtClean="0"/>
              <a:t>, è il più esteso dei Fori Imperiali di Roma, l’ultimo in ordine cronologico. Costruito dall’imperatore Traiano, con il bottino di guerra ricavato dalla conquista della Dacia. Il progetto della struttura è attribuito all’architetto </a:t>
            </a:r>
            <a:r>
              <a:rPr lang="it-IT" sz="2500" dirty="0" err="1" smtClean="0"/>
              <a:t>Apollodoro</a:t>
            </a:r>
            <a:r>
              <a:rPr lang="it-IT" sz="2500" dirty="0" smtClean="0"/>
              <a:t> di Damasco.</a:t>
            </a:r>
            <a:endParaRPr lang="it-IT" sz="2500" dirty="0"/>
          </a:p>
        </p:txBody>
      </p:sp>
      <p:pic>
        <p:nvPicPr>
          <p:cNvPr id="4" name="Picture 2" descr="D:\Foto mercati traianei\WP_20170327_002.jpg"/>
          <p:cNvPicPr>
            <a:picLocks noChangeAspect="1" noChangeArrowheads="1"/>
          </p:cNvPicPr>
          <p:nvPr/>
        </p:nvPicPr>
        <p:blipFill>
          <a:blip r:embed="rId2" cstate="print"/>
          <a:srcRect/>
          <a:stretch>
            <a:fillRect/>
          </a:stretch>
        </p:blipFill>
        <p:spPr bwMode="auto">
          <a:xfrm>
            <a:off x="1619672" y="836712"/>
            <a:ext cx="5832648" cy="3168352"/>
          </a:xfrm>
          <a:prstGeom prst="rect">
            <a:avLst/>
          </a:prstGeom>
          <a:noFill/>
        </p:spPr>
      </p:pic>
    </p:spTree>
    <p:extLst>
      <p:ext uri="{BB962C8B-B14F-4D97-AF65-F5344CB8AC3E}">
        <p14:creationId xmlns:p14="http://schemas.microsoft.com/office/powerpoint/2010/main" val="2058871195"/>
      </p:ext>
    </p:extLst>
  </p:cSld>
  <p:clrMapOvr>
    <a:masterClrMapping/>
  </p:clrMapOvr>
  <p:transition advClick="0" advTm="8519">
    <p:wheel spokes="2"/>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971600" y="2348880"/>
            <a:ext cx="7200800" cy="216024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Eliana Rinaldi</a:t>
            </a:r>
            <a:br>
              <a:rPr lang="it-IT"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br>
            <a:r>
              <a:rPr lang="it-IT"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Elena D’Orio</a:t>
            </a:r>
            <a:br>
              <a:rPr lang="it-IT"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br>
            <a:r>
              <a:rPr lang="it-IT"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Giorgia </a:t>
            </a:r>
            <a:r>
              <a:rPr lang="it-IT"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Colaiacomo</a:t>
            </a:r>
            <a:endParaRPr lang="it-IT" dirty="0"/>
          </a:p>
        </p:txBody>
      </p:sp>
    </p:spTree>
    <p:extLst>
      <p:ext uri="{BB962C8B-B14F-4D97-AF65-F5344CB8AC3E}">
        <p14:creationId xmlns:p14="http://schemas.microsoft.com/office/powerpoint/2010/main" val="906470264"/>
      </p:ext>
    </p:extLst>
  </p:cSld>
  <p:clrMapOvr>
    <a:masterClrMapping/>
  </p:clrMapOvr>
  <p:transition advClick="0" advTm="3018">
    <p:wheel spokes="2"/>
  </p:transition>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1058</TotalTime>
  <Words>943</Words>
  <Application>Microsoft Office PowerPoint</Application>
  <PresentationFormat>Presentazione su schermo (4:3)</PresentationFormat>
  <Paragraphs>44</Paragraphs>
  <Slides>14</Slides>
  <Notes>2</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Tema di Office</vt:lpstr>
      <vt:lpstr>I mercati traianei</vt:lpstr>
      <vt:lpstr>INDICE</vt:lpstr>
      <vt:lpstr>Presentazione standard di PowerPoint</vt:lpstr>
      <vt:lpstr>Torre delle milizie</vt:lpstr>
      <vt:lpstr>Tempio di venere genitrice o vincitrice </vt:lpstr>
      <vt:lpstr>Foro di nerva</vt:lpstr>
      <vt:lpstr>La grande Aula</vt:lpstr>
      <vt:lpstr>Sala delle anfore </vt:lpstr>
      <vt:lpstr>Plastico del foro di Augusto</vt:lpstr>
      <vt:lpstr>TEMPIO DELLA PACE</vt:lpstr>
      <vt:lpstr>Via biberatica</vt:lpstr>
      <vt:lpstr>TESTA IN MARMO DI COSTANTINO</vt:lpstr>
      <vt:lpstr>Foro di traiano</vt:lpstr>
      <vt:lpstr>Presentazione standard di PowerPoint</vt:lpstr>
    </vt:vector>
  </TitlesOfParts>
  <Company>GeDoSoft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mercati traianei</dc:title>
  <dc:creator>Elena</dc:creator>
  <cp:lastModifiedBy>HP</cp:lastModifiedBy>
  <cp:revision>135</cp:revision>
  <dcterms:created xsi:type="dcterms:W3CDTF">2017-04-29T13:02:20Z</dcterms:created>
  <dcterms:modified xsi:type="dcterms:W3CDTF">2017-12-28T11:06:09Z</dcterms:modified>
</cp:coreProperties>
</file>